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 Hyeon" charset="1" panose="00000000000000000000"/>
      <p:regular r:id="rId10"/>
    </p:embeddedFont>
    <p:embeddedFont>
      <p:font typeface="Tlab 레트로라이프" charset="1" panose="02000600000000000000"/>
      <p:regular r:id="rId11"/>
    </p:embeddedFont>
    <p:embeddedFont>
      <p:font typeface="Tlab 레트로라이프 Bold" charset="1" panose="02000800000000000000"/>
      <p:regular r:id="rId12"/>
    </p:embeddedFont>
    <p:embeddedFont>
      <p:font typeface="TT Commons Pro" charset="1" panose="020B0103030102020204"/>
      <p:regular r:id="rId13"/>
    </p:embeddedFont>
    <p:embeddedFont>
      <p:font typeface="TT Commons Pro Bold" charset="1" panose="020B0103030102020204"/>
      <p:regular r:id="rId14"/>
    </p:embeddedFont>
    <p:embeddedFont>
      <p:font typeface="TT Commons Pro Italics" charset="1" panose="020B0103030102020204"/>
      <p:regular r:id="rId15"/>
    </p:embeddedFont>
    <p:embeddedFont>
      <p:font typeface="TT Commons Pro Bold Italics" charset="1" panose="020B0103030102020204"/>
      <p:regular r:id="rId16"/>
    </p:embeddedFont>
    <p:embeddedFont>
      <p:font typeface="29LT Zarid Slab" charset="1" panose="00000500000000000000"/>
      <p:regular r:id="rId17"/>
    </p:embeddedFont>
    <p:embeddedFont>
      <p:font typeface="29LT Zarid Slab Bold" charset="1" panose="00000800000000000000"/>
      <p:regular r:id="rId18"/>
    </p:embeddedFont>
    <p:embeddedFont>
      <p:font typeface="29LT Zarid Slab Italics" charset="1" panose="00000500000000000000"/>
      <p:regular r:id="rId19"/>
    </p:embeddedFont>
    <p:embeddedFont>
      <p:font typeface="29LT Zarid Slab Bold Italics" charset="1" panose="00000800000000000000"/>
      <p:regular r:id="rId20"/>
    </p:embeddedFont>
    <p:embeddedFont>
      <p:font typeface="29LT Zarid Slab Thin" charset="1" panose="00000300000000000000"/>
      <p:regular r:id="rId21"/>
    </p:embeddedFont>
    <p:embeddedFont>
      <p:font typeface="29LT Zarid Slab Thin Italics" charset="1" panose="00000300000000000000"/>
      <p:regular r:id="rId22"/>
    </p:embeddedFont>
    <p:embeddedFont>
      <p:font typeface="29LT Zarid Slab Extra-Light" charset="1" panose="00000300000000000000"/>
      <p:regular r:id="rId23"/>
    </p:embeddedFont>
    <p:embeddedFont>
      <p:font typeface="29LT Zarid Slab Extra-Light Italics" charset="1" panose="00000300000000000000"/>
      <p:regular r:id="rId24"/>
    </p:embeddedFont>
    <p:embeddedFont>
      <p:font typeface="29LT Zarid Slab Light" charset="1" panose="00000400000000000000"/>
      <p:regular r:id="rId25"/>
    </p:embeddedFont>
    <p:embeddedFont>
      <p:font typeface="29LT Zarid Slab Light Italics" charset="1" panose="00000400000000000000"/>
      <p:regular r:id="rId26"/>
    </p:embeddedFont>
    <p:embeddedFont>
      <p:font typeface="29LT Zarid Slab Medium" charset="1" panose="00000600000000000000"/>
      <p:regular r:id="rId27"/>
    </p:embeddedFont>
    <p:embeddedFont>
      <p:font typeface="29LT Zarid Slab Medium Italics" charset="1" panose="00000600000000000000"/>
      <p:regular r:id="rId28"/>
    </p:embeddedFont>
    <p:embeddedFont>
      <p:font typeface="29LT Zarid Slab Semi-Bold" charset="1" panose="00000700000000000000"/>
      <p:regular r:id="rId29"/>
    </p:embeddedFont>
    <p:embeddedFont>
      <p:font typeface="29LT Zarid Slab Semi-Bold Italics" charset="1" panose="00000700000000000000"/>
      <p:regular r:id="rId30"/>
    </p:embeddedFont>
    <p:embeddedFont>
      <p:font typeface="29LT Zarid Slab Heavy" charset="1" panose="00000A00000000000000"/>
      <p:regular r:id="rId31"/>
    </p:embeddedFont>
    <p:embeddedFont>
      <p:font typeface="29LT Zarid Slab Heavy Italics" charset="1" panose="00000A00000000000000"/>
      <p:regular r:id="rId32"/>
    </p:embeddedFont>
    <p:embeddedFont>
      <p:font typeface="Source Han Sans KR" charset="1" panose="020B0400000000000000"/>
      <p:regular r:id="rId33"/>
    </p:embeddedFont>
    <p:embeddedFont>
      <p:font typeface="Source Han Sans KR Bold" charset="1" panose="020B0800000000000000"/>
      <p:regular r:id="rId34"/>
    </p:embeddedFont>
    <p:embeddedFont>
      <p:font typeface="Source Han Sans KR Extra-Light" charset="1" panose="020B0200000000000000"/>
      <p:regular r:id="rId35"/>
    </p:embeddedFont>
    <p:embeddedFont>
      <p:font typeface="Source Han Sans KR Light" charset="1" panose="020B0300000000000000"/>
      <p:regular r:id="rId36"/>
    </p:embeddedFont>
    <p:embeddedFont>
      <p:font typeface="Source Han Sans KR Medium" charset="1" panose="020B0600000000000000"/>
      <p:regular r:id="rId37"/>
    </p:embeddedFont>
    <p:embeddedFont>
      <p:font typeface="Source Han Sans KR Heavy" charset="1" panose="020B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52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245143"/>
            <a:chOff x="0" y="0"/>
            <a:chExt cx="4816593" cy="1908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08186"/>
            </a:xfrm>
            <a:custGeom>
              <a:avLst/>
              <a:gdLst/>
              <a:ahLst/>
              <a:cxnLst/>
              <a:rect r="r" b="b" t="t" l="l"/>
              <a:pathLst>
                <a:path h="190818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08186"/>
                  </a:lnTo>
                  <a:lnTo>
                    <a:pt x="0" y="1908186"/>
                  </a:ln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2022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45050" y="4346311"/>
            <a:ext cx="8093412" cy="4826616"/>
          </a:xfrm>
          <a:custGeom>
            <a:avLst/>
            <a:gdLst/>
            <a:ahLst/>
            <a:cxnLst/>
            <a:rect r="r" b="b" t="t" l="l"/>
            <a:pathLst>
              <a:path h="4826616" w="8093412">
                <a:moveTo>
                  <a:pt x="0" y="0"/>
                </a:moveTo>
                <a:lnTo>
                  <a:pt x="8093412" y="0"/>
                </a:lnTo>
                <a:lnTo>
                  <a:pt x="8093412" y="4826617"/>
                </a:lnTo>
                <a:lnTo>
                  <a:pt x="0" y="4826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9363"/>
            <a:ext cx="15006299" cy="887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47"/>
              </a:lnSpc>
            </a:pPr>
            <a:r>
              <a:rPr lang="en-US" sz="8899" spc="-400">
                <a:solidFill>
                  <a:srgbClr val="20344B"/>
                </a:solidFill>
                <a:ea typeface="Tlab 레트로라이프"/>
              </a:rPr>
              <a:t>실시간 초상권 보호 및</a:t>
            </a:r>
          </a:p>
          <a:p>
            <a:pPr>
              <a:lnSpc>
                <a:spcPts val="11747"/>
              </a:lnSpc>
            </a:pPr>
            <a:r>
              <a:rPr lang="en-US" sz="8899" spc="-400">
                <a:solidFill>
                  <a:srgbClr val="20344B"/>
                </a:solidFill>
                <a:latin typeface="Tlab 레트로라이프"/>
                <a:ea typeface="Tlab 레트로라이프"/>
              </a:rPr>
              <a:t> 유해 컨텐츠 AI필터링 프로그램</a:t>
            </a:r>
          </a:p>
          <a:p>
            <a:pPr>
              <a:lnSpc>
                <a:spcPts val="11747"/>
              </a:lnSpc>
            </a:pPr>
            <a:r>
              <a:rPr lang="en-US" sz="8899" spc="-400">
                <a:solidFill>
                  <a:srgbClr val="20344B"/>
                </a:solidFill>
                <a:ea typeface="Tlab 레트로라이프"/>
              </a:rPr>
              <a:t>개념설계</a:t>
            </a:r>
          </a:p>
          <a:p>
            <a:pPr>
              <a:lnSpc>
                <a:spcPts val="11747"/>
              </a:lnSpc>
            </a:pPr>
            <a:r>
              <a:rPr lang="en-US" sz="8899" spc="-400">
                <a:solidFill>
                  <a:srgbClr val="20344B"/>
                </a:solidFill>
                <a:latin typeface="Tlab 레트로라이프"/>
              </a:rPr>
              <a:t> </a:t>
            </a:r>
          </a:p>
          <a:p>
            <a:pPr>
              <a:lnSpc>
                <a:spcPts val="11747"/>
              </a:lnSpc>
            </a:pPr>
          </a:p>
          <a:p>
            <a:pPr>
              <a:lnSpc>
                <a:spcPts val="1174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32163" y="4656870"/>
            <a:ext cx="558117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338">
                <a:solidFill>
                  <a:srgbClr val="1195B2"/>
                </a:solidFill>
                <a:latin typeface="TT Commons Pro Bold"/>
                <a:ea typeface="TT Commons Pro Bold"/>
              </a:rPr>
              <a:t>우승화 60192218 </a:t>
            </a:r>
          </a:p>
          <a:p>
            <a:pPr>
              <a:lnSpc>
                <a:spcPts val="2800"/>
              </a:lnSpc>
            </a:pPr>
            <a:r>
              <a:rPr lang="en-US" sz="2000" spc="338">
                <a:solidFill>
                  <a:srgbClr val="1195B2"/>
                </a:solidFill>
                <a:latin typeface="TT Commons Pro Bold"/>
                <a:ea typeface="TT Commons Pro Bold"/>
              </a:rPr>
              <a:t>석성훈 60192208 </a:t>
            </a:r>
          </a:p>
          <a:p>
            <a:pPr>
              <a:lnSpc>
                <a:spcPts val="2800"/>
              </a:lnSpc>
            </a:pPr>
            <a:r>
              <a:rPr lang="en-US" sz="2000" spc="338">
                <a:solidFill>
                  <a:srgbClr val="1195B2"/>
                </a:solidFill>
                <a:latin typeface="TT Commons Pro Bold"/>
                <a:ea typeface="TT Commons Pro Bold"/>
              </a:rPr>
              <a:t>이훈근 60192230 </a:t>
            </a:r>
          </a:p>
          <a:p>
            <a:pPr>
              <a:lnSpc>
                <a:spcPts val="2800"/>
              </a:lnSpc>
            </a:pPr>
            <a:r>
              <a:rPr lang="en-US" sz="2000" spc="338">
                <a:solidFill>
                  <a:srgbClr val="1195B2"/>
                </a:solidFill>
                <a:latin typeface="TT Commons Pro Bold"/>
                <a:ea typeface="TT Commons Pro Bold"/>
              </a:rPr>
              <a:t>임준원 60192231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60342"/>
            <a:ext cx="8989112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아이디어 최종 결정 - 유해매체 필터링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8542" y="2757297"/>
            <a:ext cx="11510908" cy="5502422"/>
          </a:xfrm>
          <a:custGeom>
            <a:avLst/>
            <a:gdLst/>
            <a:ahLst/>
            <a:cxnLst/>
            <a:rect r="r" b="b" t="t" l="l"/>
            <a:pathLst>
              <a:path h="5502422" w="11510908">
                <a:moveTo>
                  <a:pt x="0" y="0"/>
                </a:moveTo>
                <a:lnTo>
                  <a:pt x="11510908" y="0"/>
                </a:lnTo>
                <a:lnTo>
                  <a:pt x="11510908" y="5502422"/>
                </a:lnTo>
                <a:lnTo>
                  <a:pt x="0" y="550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" r="0" b="-626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60342"/>
            <a:ext cx="5923852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아이디어 최종 결정 - GUI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24991" y="2590056"/>
            <a:ext cx="12610894" cy="5058742"/>
          </a:xfrm>
          <a:custGeom>
            <a:avLst/>
            <a:gdLst/>
            <a:ahLst/>
            <a:cxnLst/>
            <a:rect r="r" b="b" t="t" l="l"/>
            <a:pathLst>
              <a:path h="5058742" w="12610894">
                <a:moveTo>
                  <a:pt x="0" y="0"/>
                </a:moveTo>
                <a:lnTo>
                  <a:pt x="12610894" y="0"/>
                </a:lnTo>
                <a:lnTo>
                  <a:pt x="12610894" y="5058742"/>
                </a:lnTo>
                <a:lnTo>
                  <a:pt x="0" y="5058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351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5248" y="2055803"/>
            <a:ext cx="13011477" cy="7712226"/>
            <a:chOff x="0" y="0"/>
            <a:chExt cx="17348636" cy="10282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6266" y="8567501"/>
              <a:ext cx="17322370" cy="1715468"/>
            </a:xfrm>
            <a:custGeom>
              <a:avLst/>
              <a:gdLst/>
              <a:ahLst/>
              <a:cxnLst/>
              <a:rect r="r" b="b" t="t" l="l"/>
              <a:pathLst>
                <a:path h="1715468" w="17322370">
                  <a:moveTo>
                    <a:pt x="0" y="0"/>
                  </a:moveTo>
                  <a:lnTo>
                    <a:pt x="17322370" y="0"/>
                  </a:lnTo>
                  <a:lnTo>
                    <a:pt x="17322370" y="1715468"/>
                  </a:lnTo>
                  <a:lnTo>
                    <a:pt x="0" y="1715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04224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322370" cy="8672566"/>
            </a:xfrm>
            <a:custGeom>
              <a:avLst/>
              <a:gdLst/>
              <a:ahLst/>
              <a:cxnLst/>
              <a:rect r="r" b="b" t="t" l="l"/>
              <a:pathLst>
                <a:path h="8672566" w="17322370">
                  <a:moveTo>
                    <a:pt x="0" y="0"/>
                  </a:moveTo>
                  <a:lnTo>
                    <a:pt x="17322370" y="0"/>
                  </a:lnTo>
                  <a:lnTo>
                    <a:pt x="17322370" y="8672566"/>
                  </a:lnTo>
                  <a:lnTo>
                    <a:pt x="0" y="8672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660342"/>
            <a:ext cx="5923852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기능의 구현 / 설계 계획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60342"/>
            <a:ext cx="5923852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기능의 구현 / 설계 계획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5248" y="2055803"/>
            <a:ext cx="13011477" cy="6471880"/>
            <a:chOff x="0" y="0"/>
            <a:chExt cx="17348636" cy="86291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6266" y="1712953"/>
              <a:ext cx="17322370" cy="6916220"/>
            </a:xfrm>
            <a:custGeom>
              <a:avLst/>
              <a:gdLst/>
              <a:ahLst/>
              <a:cxnLst/>
              <a:rect r="r" b="b" t="t" l="l"/>
              <a:pathLst>
                <a:path h="6916220" w="17322370">
                  <a:moveTo>
                    <a:pt x="0" y="0"/>
                  </a:moveTo>
                  <a:lnTo>
                    <a:pt x="17322370" y="0"/>
                  </a:lnTo>
                  <a:lnTo>
                    <a:pt x="17322370" y="6916220"/>
                  </a:lnTo>
                  <a:lnTo>
                    <a:pt x="0" y="6916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506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22370" cy="1817030"/>
            </a:xfrm>
            <a:custGeom>
              <a:avLst/>
              <a:gdLst/>
              <a:ahLst/>
              <a:cxnLst/>
              <a:rect r="r" b="b" t="t" l="l"/>
              <a:pathLst>
                <a:path h="1817030" w="17322370">
                  <a:moveTo>
                    <a:pt x="0" y="0"/>
                  </a:moveTo>
                  <a:lnTo>
                    <a:pt x="17322370" y="0"/>
                  </a:lnTo>
                  <a:lnTo>
                    <a:pt x="17322370" y="1817030"/>
                  </a:lnTo>
                  <a:lnTo>
                    <a:pt x="0" y="1817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37729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B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10420" y="4165423"/>
            <a:ext cx="6467159" cy="158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20344B"/>
                </a:solidFill>
                <a:ea typeface="Tlab 레트로라이프"/>
              </a:rPr>
              <a:t>감사합니다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818803"/>
            <a:ext cx="18288000" cy="7468197"/>
            <a:chOff x="0" y="0"/>
            <a:chExt cx="4816593" cy="1966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66933"/>
            </a:xfrm>
            <a:custGeom>
              <a:avLst/>
              <a:gdLst/>
              <a:ahLst/>
              <a:cxnLst/>
              <a:rect r="r" b="b" t="t" l="l"/>
              <a:pathLst>
                <a:path h="1966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6933"/>
                  </a:lnTo>
                  <a:lnTo>
                    <a:pt x="0" y="1966933"/>
                  </a:ln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4816593" cy="2081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26180" y="990600"/>
            <a:ext cx="8304244" cy="8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56"/>
              </a:lnSpc>
            </a:pPr>
            <a:r>
              <a:rPr lang="en-US" sz="5713">
                <a:solidFill>
                  <a:srgbClr val="20344B"/>
                </a:solidFill>
                <a:ea typeface="Tlab 레트로라이프"/>
              </a:rPr>
              <a:t>목차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7219" y="3573443"/>
            <a:ext cx="7642167" cy="519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8280"/>
              </a:lnSpc>
              <a:buFont typeface="Arial"/>
              <a:buChar char="•"/>
            </a:pPr>
            <a:r>
              <a:rPr lang="en-US" sz="3600">
                <a:solidFill>
                  <a:srgbClr val="20344B"/>
                </a:solidFill>
                <a:ea typeface="Do Hyeon"/>
              </a:rPr>
              <a:t>제품 요약</a:t>
            </a:r>
          </a:p>
          <a:p>
            <a:pPr marL="777240" indent="-388620" lvl="1">
              <a:lnSpc>
                <a:spcPts val="8280"/>
              </a:lnSpc>
              <a:buFont typeface="Arial"/>
              <a:buChar char="•"/>
            </a:pPr>
            <a:r>
              <a:rPr lang="en-US" sz="3600">
                <a:solidFill>
                  <a:srgbClr val="20344B"/>
                </a:solidFill>
                <a:ea typeface="Do Hyeon"/>
              </a:rPr>
              <a:t>아이디어 창출</a:t>
            </a:r>
          </a:p>
          <a:p>
            <a:pPr marL="777240" indent="-388620" lvl="1">
              <a:lnSpc>
                <a:spcPts val="8280"/>
              </a:lnSpc>
              <a:buFont typeface="Arial"/>
              <a:buChar char="•"/>
            </a:pPr>
            <a:r>
              <a:rPr lang="en-US" sz="3600">
                <a:solidFill>
                  <a:srgbClr val="20344B"/>
                </a:solidFill>
                <a:ea typeface="Do Hyeon"/>
              </a:rPr>
              <a:t>아이디어 다듬기</a:t>
            </a:r>
          </a:p>
          <a:p>
            <a:pPr marL="777240" indent="-388620" lvl="1">
              <a:lnSpc>
                <a:spcPts val="8280"/>
              </a:lnSpc>
              <a:buFont typeface="Arial"/>
              <a:buChar char="•"/>
            </a:pPr>
            <a:r>
              <a:rPr lang="en-US" sz="3600">
                <a:solidFill>
                  <a:srgbClr val="20344B"/>
                </a:solidFill>
                <a:ea typeface="Do Hyeon"/>
              </a:rPr>
              <a:t>아이디어 최종 결정</a:t>
            </a:r>
          </a:p>
          <a:p>
            <a:pPr marL="777240" indent="-388620" lvl="1">
              <a:lnSpc>
                <a:spcPts val="8280"/>
              </a:lnSpc>
              <a:buFont typeface="Arial"/>
              <a:buChar char="•"/>
            </a:pPr>
            <a:r>
              <a:rPr lang="en-US" sz="3600">
                <a:solidFill>
                  <a:srgbClr val="20344B"/>
                </a:solidFill>
                <a:latin typeface="Do Hyeon"/>
                <a:ea typeface="Do Hyeon"/>
              </a:rPr>
              <a:t>기능 및 구현 / 설계 계획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51472" y="1162100"/>
            <a:ext cx="611034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405">
                <a:solidFill>
                  <a:srgbClr val="5B939F"/>
                </a:solidFill>
                <a:latin typeface="TT Commons Pro Bold"/>
              </a:rPr>
              <a:t>CONTENTS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03525" y="1477163"/>
            <a:ext cx="4505841" cy="2277164"/>
            <a:chOff x="0" y="0"/>
            <a:chExt cx="6007788" cy="303621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007788" cy="3036219"/>
              <a:chOff x="0" y="0"/>
              <a:chExt cx="1309904" cy="662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09904" cy="662000"/>
              </a:xfrm>
              <a:custGeom>
                <a:avLst/>
                <a:gdLst/>
                <a:ahLst/>
                <a:cxnLst/>
                <a:rect r="r" b="b" t="t" l="l"/>
                <a:pathLst>
                  <a:path h="662000" w="1309904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624200"/>
                    </a:lnTo>
                    <a:cubicBezTo>
                      <a:pt x="1309904" y="645076"/>
                      <a:pt x="1292981" y="662000"/>
                      <a:pt x="1272104" y="662000"/>
                    </a:cubicBezTo>
                    <a:lnTo>
                      <a:pt x="37800" y="662000"/>
                    </a:lnTo>
                    <a:cubicBezTo>
                      <a:pt x="16924" y="662000"/>
                      <a:pt x="0" y="645076"/>
                      <a:pt x="0" y="624200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1309904" cy="719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626250" y="1458437"/>
              <a:ext cx="4504509" cy="894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7"/>
                </a:lnSpc>
              </a:pPr>
              <a:r>
                <a:rPr lang="en-US" sz="1898" spc="-56">
                  <a:solidFill>
                    <a:srgbClr val="20344B"/>
                  </a:solidFill>
                  <a:ea typeface="Source Han Sans KR Medium"/>
                </a:rPr>
                <a:t>초상권을 보호하고 유해 콘텐츠를 필터링하는 프로그램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26250" y="545333"/>
              <a:ext cx="4504509" cy="582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 spc="-77">
                  <a:solidFill>
                    <a:srgbClr val="1195B2"/>
                  </a:solidFill>
                  <a:ea typeface="Source Han Sans KR Bold"/>
                </a:rPr>
                <a:t>프로그램 기능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58729" y="4172189"/>
            <a:ext cx="4501960" cy="2265173"/>
            <a:chOff x="0" y="0"/>
            <a:chExt cx="6002613" cy="302023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002613" cy="3020230"/>
              <a:chOff x="0" y="0"/>
              <a:chExt cx="1308776" cy="6585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08776" cy="658514"/>
              </a:xfrm>
              <a:custGeom>
                <a:avLst/>
                <a:gdLst/>
                <a:ahLst/>
                <a:cxnLst/>
                <a:rect r="r" b="b" t="t" l="l"/>
                <a:pathLst>
                  <a:path h="658514" w="1308776">
                    <a:moveTo>
                      <a:pt x="37833" y="0"/>
                    </a:moveTo>
                    <a:lnTo>
                      <a:pt x="1270943" y="0"/>
                    </a:lnTo>
                    <a:cubicBezTo>
                      <a:pt x="1280977" y="0"/>
                      <a:pt x="1290600" y="3986"/>
                      <a:pt x="1297695" y="11081"/>
                    </a:cubicBezTo>
                    <a:cubicBezTo>
                      <a:pt x="1304790" y="18176"/>
                      <a:pt x="1308776" y="27799"/>
                      <a:pt x="1308776" y="37833"/>
                    </a:cubicBezTo>
                    <a:lnTo>
                      <a:pt x="1308776" y="620681"/>
                    </a:lnTo>
                    <a:cubicBezTo>
                      <a:pt x="1308776" y="641576"/>
                      <a:pt x="1291838" y="658514"/>
                      <a:pt x="1270943" y="658514"/>
                    </a:cubicBezTo>
                    <a:lnTo>
                      <a:pt x="37833" y="658514"/>
                    </a:lnTo>
                    <a:cubicBezTo>
                      <a:pt x="16938" y="658514"/>
                      <a:pt x="0" y="641576"/>
                      <a:pt x="0" y="620681"/>
                    </a:cubicBezTo>
                    <a:lnTo>
                      <a:pt x="0" y="37833"/>
                    </a:lnTo>
                    <a:cubicBezTo>
                      <a:pt x="0" y="16938"/>
                      <a:pt x="16938" y="0"/>
                      <a:pt x="378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308776" cy="7156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625711" y="1438277"/>
              <a:ext cx="4863489" cy="894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7"/>
                </a:lnSpc>
              </a:pPr>
              <a:r>
                <a:rPr lang="en-US" sz="1898" spc="-56">
                  <a:solidFill>
                    <a:srgbClr val="20344B"/>
                  </a:solidFill>
                  <a:latin typeface="Source Han Sans KR Medium"/>
                  <a:ea typeface="Source Han Sans KR Medium"/>
                </a:rPr>
                <a:t>사람이 많은 곳에서 방송을 진행하는 경우(뉴스, vlog)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25711" y="525173"/>
              <a:ext cx="4863489" cy="582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 spc="-77">
                  <a:solidFill>
                    <a:srgbClr val="1195B2"/>
                  </a:solidFill>
                  <a:ea typeface="Source Han Sans KR Bold"/>
                </a:rPr>
                <a:t>프로그램 사용자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4427" y="2615745"/>
            <a:ext cx="7988631" cy="5378061"/>
          </a:xfrm>
          <a:custGeom>
            <a:avLst/>
            <a:gdLst/>
            <a:ahLst/>
            <a:cxnLst/>
            <a:rect r="r" b="b" t="t" l="l"/>
            <a:pathLst>
              <a:path h="5378061" w="7988631">
                <a:moveTo>
                  <a:pt x="0" y="0"/>
                </a:moveTo>
                <a:lnTo>
                  <a:pt x="7988631" y="0"/>
                </a:lnTo>
                <a:lnTo>
                  <a:pt x="7988631" y="5378061"/>
                </a:lnTo>
                <a:lnTo>
                  <a:pt x="0" y="537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403525" y="6856461"/>
            <a:ext cx="4505841" cy="2401839"/>
            <a:chOff x="0" y="0"/>
            <a:chExt cx="6007788" cy="320245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007788" cy="3202451"/>
              <a:chOff x="0" y="0"/>
              <a:chExt cx="1309904" cy="69824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09904" cy="698245"/>
              </a:xfrm>
              <a:custGeom>
                <a:avLst/>
                <a:gdLst/>
                <a:ahLst/>
                <a:cxnLst/>
                <a:rect r="r" b="b" t="t" l="l"/>
                <a:pathLst>
                  <a:path h="698245" w="1309904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660444"/>
                    </a:lnTo>
                    <a:cubicBezTo>
                      <a:pt x="1309904" y="681321"/>
                      <a:pt x="1292981" y="698245"/>
                      <a:pt x="1272104" y="698245"/>
                    </a:cubicBezTo>
                    <a:lnTo>
                      <a:pt x="37800" y="698245"/>
                    </a:lnTo>
                    <a:cubicBezTo>
                      <a:pt x="16924" y="698245"/>
                      <a:pt x="0" y="681321"/>
                      <a:pt x="0" y="660444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309904" cy="7553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619718" y="1327635"/>
              <a:ext cx="4542953" cy="1017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-63">
                  <a:solidFill>
                    <a:srgbClr val="20344B"/>
                  </a:solidFill>
                  <a:ea typeface="Source Han Sans KR Medium"/>
                </a:rPr>
                <a:t>검열을 위한 편집 시간의 획기적 단축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19718" y="391094"/>
              <a:ext cx="4542953" cy="582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 spc="-77">
                  <a:solidFill>
                    <a:srgbClr val="1195B2"/>
                  </a:solidFill>
                  <a:ea typeface="Source Han Sans KR Bold"/>
                </a:rPr>
                <a:t>기대 효과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703719"/>
            <a:ext cx="6228773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제품요약</a:t>
            </a:r>
          </a:p>
        </p:txBody>
      </p:sp>
    </p:spTree>
  </p:cSld>
  <p:clrMapOvr>
    <a:masterClrMapping/>
  </p:clrMapOvr>
  <p:transition spd="med">
    <p:cover dir="l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0653" y="2000699"/>
            <a:ext cx="11366694" cy="6285602"/>
          </a:xfrm>
          <a:custGeom>
            <a:avLst/>
            <a:gdLst/>
            <a:ahLst/>
            <a:cxnLst/>
            <a:rect r="r" b="b" t="t" l="l"/>
            <a:pathLst>
              <a:path h="6285602" w="11366694">
                <a:moveTo>
                  <a:pt x="0" y="0"/>
                </a:moveTo>
                <a:lnTo>
                  <a:pt x="11366694" y="0"/>
                </a:lnTo>
                <a:lnTo>
                  <a:pt x="11366694" y="6285602"/>
                </a:lnTo>
                <a:lnTo>
                  <a:pt x="0" y="6285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4897" y="1373760"/>
            <a:ext cx="15018205" cy="8242787"/>
          </a:xfrm>
          <a:custGeom>
            <a:avLst/>
            <a:gdLst/>
            <a:ahLst/>
            <a:cxnLst/>
            <a:rect r="r" b="b" t="t" l="l"/>
            <a:pathLst>
              <a:path h="8242787" w="15018205">
                <a:moveTo>
                  <a:pt x="0" y="0"/>
                </a:moveTo>
                <a:lnTo>
                  <a:pt x="15018206" y="0"/>
                </a:lnTo>
                <a:lnTo>
                  <a:pt x="15018206" y="8242787"/>
                </a:lnTo>
                <a:lnTo>
                  <a:pt x="0" y="824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03719"/>
            <a:ext cx="6228773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ea typeface="Tlab 레트로라이프"/>
              </a:rPr>
              <a:t>아이디어 창출</a:t>
            </a:r>
          </a:p>
        </p:txBody>
      </p:sp>
    </p:spTree>
  </p:cSld>
  <p:clrMapOvr>
    <a:masterClrMapping/>
  </p:clrMapOvr>
  <p:transition spd="med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1833" y="4736536"/>
            <a:ext cx="14291892" cy="4406922"/>
          </a:xfrm>
          <a:custGeom>
            <a:avLst/>
            <a:gdLst/>
            <a:ahLst/>
            <a:cxnLst/>
            <a:rect r="r" b="b" t="t" l="l"/>
            <a:pathLst>
              <a:path h="4406922" w="14291892">
                <a:moveTo>
                  <a:pt x="0" y="0"/>
                </a:moveTo>
                <a:lnTo>
                  <a:pt x="14291893" y="0"/>
                </a:lnTo>
                <a:lnTo>
                  <a:pt x="14291893" y="4406921"/>
                </a:lnTo>
                <a:lnTo>
                  <a:pt x="0" y="4406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03719"/>
            <a:ext cx="8115300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아이디어 다듬기-개발/운영 플랫폼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1833" y="1759363"/>
            <a:ext cx="12948496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난이도: 소프트웨어 개발의 복잡성과 기술적 요구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성능: 작업 처리 능력으로, 더 빠르고 효율적인 작업 수행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확장성: 시스템이나 소프트웨어의 크기나 기능을 확장할 수 있는 정도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접근성: 사용자가 소프트웨어에 쉽게 접근하고 사용할 수 있는 정도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1833" y="4631017"/>
            <a:ext cx="14287575" cy="5354016"/>
          </a:xfrm>
          <a:custGeom>
            <a:avLst/>
            <a:gdLst/>
            <a:ahLst/>
            <a:cxnLst/>
            <a:rect r="r" b="b" t="t" l="l"/>
            <a:pathLst>
              <a:path h="5354016" w="14287575">
                <a:moveTo>
                  <a:pt x="0" y="0"/>
                </a:moveTo>
                <a:lnTo>
                  <a:pt x="14287575" y="0"/>
                </a:lnTo>
                <a:lnTo>
                  <a:pt x="14287575" y="5354016"/>
                </a:lnTo>
                <a:lnTo>
                  <a:pt x="0" y="535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03719"/>
            <a:ext cx="8923465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아이디어 다듬기-얼굴 인식 라이브러리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1833" y="1759363"/>
            <a:ext cx="12948496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난이도: 소프트웨어 개발의 복잡성과 기술적 요구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성능: 작업 처리 능력으로, 더 빠르고 효율적인 작업 수행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확장성: 시스템이나 소프트웨어의 크기나 기능을 확장할 수 있는 정도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지원 및 커뮤니티: 지원 서비스 품질, 공식 문서 완성도, 업데이트 빈도, 학습 자료 품질 기준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1373" y="4747123"/>
            <a:ext cx="14290896" cy="4396021"/>
          </a:xfrm>
          <a:custGeom>
            <a:avLst/>
            <a:gdLst/>
            <a:ahLst/>
            <a:cxnLst/>
            <a:rect r="r" b="b" t="t" l="l"/>
            <a:pathLst>
              <a:path h="4396021" w="14290896">
                <a:moveTo>
                  <a:pt x="0" y="0"/>
                </a:moveTo>
                <a:lnTo>
                  <a:pt x="14290896" y="0"/>
                </a:lnTo>
                <a:lnTo>
                  <a:pt x="14290896" y="4396021"/>
                </a:lnTo>
                <a:lnTo>
                  <a:pt x="0" y="4396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03719"/>
            <a:ext cx="8115300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아이디어 다듬기-유해매체 필터링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1833" y="1759363"/>
            <a:ext cx="12948496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난이도: 소프트웨어 개발의 복잡성과 기술적 요구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성능: 작업 처리 능력으로, 더 빠르고 효율적인 작업 수행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확장성: 시스템이나 소프트웨어의 크기나 기능을 확장할 수 있는 정도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지원 및 커뮤니티: 지원 서비스 품질, 공식 문서 완성도, 업데이트 빈도, 학습 자료 품질 기준</a:t>
            </a:r>
          </a:p>
        </p:txBody>
      </p:sp>
    </p:spTree>
  </p:cSld>
  <p:clrMapOvr>
    <a:masterClrMapping/>
  </p:clrMapOvr>
  <p:transition spd="med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1833" y="4643173"/>
            <a:ext cx="14291117" cy="5361084"/>
          </a:xfrm>
          <a:custGeom>
            <a:avLst/>
            <a:gdLst/>
            <a:ahLst/>
            <a:cxnLst/>
            <a:rect r="r" b="b" t="t" l="l"/>
            <a:pathLst>
              <a:path h="5361084" w="14291117">
                <a:moveTo>
                  <a:pt x="0" y="0"/>
                </a:moveTo>
                <a:lnTo>
                  <a:pt x="14291118" y="0"/>
                </a:lnTo>
                <a:lnTo>
                  <a:pt x="14291118" y="5361084"/>
                </a:lnTo>
                <a:lnTo>
                  <a:pt x="0" y="536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03719"/>
            <a:ext cx="8115300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아이디어 다듬기-GUI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1833" y="1759363"/>
            <a:ext cx="12948496" cy="330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난이도 : 배우기 쉽고 사용하기 간편한 정도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성능 : GUI 애플리케이션의 실행 속도 및 응답성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확장성 : 추가 기능 및 라이브러리와의 통합 용이성</a:t>
            </a:r>
          </a:p>
          <a:p>
            <a:pPr>
              <a:lnSpc>
                <a:spcPts val="5220"/>
              </a:lnSpc>
            </a:pPr>
            <a:r>
              <a:rPr lang="en-US" sz="2900">
                <a:solidFill>
                  <a:srgbClr val="20344B"/>
                </a:solidFill>
                <a:latin typeface="Do Hyeon"/>
                <a:ea typeface="Do Hyeon"/>
              </a:rPr>
              <a:t>호환성 : 다양한 운영체제 및 플랫폼에서 작동하는 정도</a:t>
            </a:r>
          </a:p>
          <a:p>
            <a:pPr>
              <a:lnSpc>
                <a:spcPts val="522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542" y="2789394"/>
            <a:ext cx="11461135" cy="4708213"/>
          </a:xfrm>
          <a:custGeom>
            <a:avLst/>
            <a:gdLst/>
            <a:ahLst/>
            <a:cxnLst/>
            <a:rect r="r" b="b" t="t" l="l"/>
            <a:pathLst>
              <a:path h="4708213" w="11461135">
                <a:moveTo>
                  <a:pt x="0" y="0"/>
                </a:moveTo>
                <a:lnTo>
                  <a:pt x="11461135" y="0"/>
                </a:lnTo>
                <a:lnTo>
                  <a:pt x="11461135" y="4708212"/>
                </a:lnTo>
                <a:lnTo>
                  <a:pt x="0" y="4708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0342"/>
            <a:ext cx="9839682" cy="6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3"/>
              </a:lnSpc>
            </a:pPr>
            <a:r>
              <a:rPr lang="en-US" sz="3995">
                <a:solidFill>
                  <a:srgbClr val="20344B"/>
                </a:solidFill>
                <a:latin typeface="Tlab 레트로라이프"/>
                <a:ea typeface="Tlab 레트로라이프"/>
              </a:rPr>
              <a:t>아이디어 최종 결정 - 얼굴 인식 라이브러리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DAGA-osD9P8</dc:identifier>
  <dcterms:modified xsi:type="dcterms:W3CDTF">2011-08-01T06:04:30Z</dcterms:modified>
  <cp:revision>1</cp:revision>
  <dc:title>자동 모자이크 생성기 개념설계</dc:title>
</cp:coreProperties>
</file>